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6"/>
  </p:notesMasterIdLst>
  <p:handoutMasterIdLst>
    <p:handoutMasterId r:id="rId20"/>
  </p:handoutMasterIdLst>
  <p:sldIdLst>
    <p:sldId id="305" r:id="rId4"/>
    <p:sldId id="540" r:id="rId5"/>
    <p:sldId id="541" r:id="rId7"/>
    <p:sldId id="554" r:id="rId8"/>
    <p:sldId id="542" r:id="rId9"/>
    <p:sldId id="543" r:id="rId10"/>
    <p:sldId id="544" r:id="rId11"/>
    <p:sldId id="545" r:id="rId12"/>
    <p:sldId id="546" r:id="rId13"/>
    <p:sldId id="547" r:id="rId14"/>
    <p:sldId id="549" r:id="rId15"/>
    <p:sldId id="548" r:id="rId16"/>
    <p:sldId id="550" r:id="rId17"/>
    <p:sldId id="551" r:id="rId18"/>
    <p:sldId id="407" r:id="rId19"/>
  </p:sldIdLst>
  <p:sldSz cx="12192000" cy="6858000"/>
  <p:notesSz cx="6858000" cy="9144000"/>
  <p:custDataLst>
    <p:tags r:id="rId24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305"/>
            <p14:sldId id="540"/>
            <p14:sldId id="541"/>
            <p14:sldId id="554"/>
            <p14:sldId id="542"/>
            <p14:sldId id="543"/>
            <p14:sldId id="544"/>
            <p14:sldId id="545"/>
            <p14:sldId id="546"/>
            <p14:sldId id="547"/>
            <p14:sldId id="549"/>
            <p14:sldId id="548"/>
            <p14:sldId id="550"/>
            <p14:sldId id="551"/>
            <p14:sldId id="407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2858" userDrawn="1">
          <p15:clr>
            <a:srgbClr val="A4A3A4"/>
          </p15:clr>
        </p15:guide>
        <p15:guide id="6" pos="4834" userDrawn="1">
          <p15:clr>
            <a:srgbClr val="A4A3A4"/>
          </p15:clr>
        </p15:guide>
        <p15:guide id="7" orient="horz" pos="2615" userDrawn="1">
          <p15:clr>
            <a:srgbClr val="A4A3A4"/>
          </p15:clr>
        </p15:guide>
        <p15:guide id="8" orient="horz" pos="1721" userDrawn="1">
          <p15:clr>
            <a:srgbClr val="A4A3A4"/>
          </p15:clr>
        </p15:guide>
        <p15:guide id="9" pos="5592" userDrawn="1">
          <p15:clr>
            <a:srgbClr val="A4A3A4"/>
          </p15:clr>
        </p15:guide>
        <p15:guide id="10" pos="6562" userDrawn="1">
          <p15:clr>
            <a:srgbClr val="A4A3A4"/>
          </p15:clr>
        </p15:guide>
        <p15:guide id="11" pos="1134" userDrawn="1">
          <p15:clr>
            <a:srgbClr val="A4A3A4"/>
          </p15:clr>
        </p15:guide>
        <p15:guide id="12" orient="horz" pos="3293" userDrawn="1">
          <p15:clr>
            <a:srgbClr val="A4A3A4"/>
          </p15:clr>
        </p15:guide>
        <p15:guide id="13" orient="horz" pos="1149" userDrawn="1">
          <p15:clr>
            <a:srgbClr val="A4A3A4"/>
          </p15:clr>
        </p15:guide>
        <p15:guide id="14" orient="horz" pos="3659" userDrawn="1">
          <p15:clr>
            <a:srgbClr val="A4A3A4"/>
          </p15:clr>
        </p15:guide>
        <p15:guide id="15" pos="1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7C4"/>
    <a:srgbClr val="1F89E1"/>
    <a:srgbClr val="1C6394"/>
    <a:srgbClr val="D88428"/>
    <a:srgbClr val="E3A765"/>
    <a:srgbClr val="C2E0F4"/>
    <a:srgbClr val="2481C0"/>
    <a:srgbClr val="FD8F36"/>
    <a:srgbClr val="FE9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50" y="198"/>
      </p:cViewPr>
      <p:guideLst>
        <p:guide orient="horz" pos="2164"/>
        <p:guide pos="3840"/>
        <p:guide pos="439"/>
        <p:guide pos="7242"/>
        <p:guide pos="2858"/>
        <p:guide pos="4834"/>
        <p:guide orient="horz" pos="2615"/>
        <p:guide orient="horz" pos="1721"/>
        <p:guide pos="5592"/>
        <p:guide pos="6562"/>
        <p:guide pos="1134"/>
        <p:guide orient="horz" pos="3293"/>
        <p:guide orient="horz" pos="1149"/>
        <p:guide orient="horz" pos="3659"/>
        <p:guide pos="1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个常见的用例是线程消费其他线程产生的数据，如下面这个内核代码示例所示，它在一次调用中计算了一个包含N个数字的数组的和。每个块首先对数组的一个子集求和，并将结果存储在全局内存中。当所有块都完成后，最后一个完成的块从全局内存中读取每个这些部分和，并将它们相加以获得最终结果。为了确定哪个块最后完成，每个块使用原子增加计数器来表示它已完成计算并存储其部分和（关于原子函数的详细信息见原子函数）。最后一个块是收到计数器值等于gridDim.x-1的块。如果在存储部分和与增加计数器之间没有放置栅栏，那么计数器可能在</a:t>
            </a:r>
            <a:r>
              <a:rPr b="1" dirty="0">
                <a:solidFill>
                  <a:srgbClr val="FF0000"/>
                </a:solidFill>
                <a:sym typeface="+mn-ea"/>
              </a:rPr>
              <a:t>部分和被存储之前就增加了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，因此，可能达到gridDim.x-1并让最后一个块开始读取部分和，而这些部分和实际上还没有在内存中更新。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tags" Target="../tags/tag10.xml"/><Relationship Id="rId2" Type="http://schemas.openxmlformats.org/officeDocument/2006/relationships/image" Target="../media/image19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tags" Target="../tags/tag12.xml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image" Target="../media/image24.png"/><Relationship Id="rId3" Type="http://schemas.openxmlformats.org/officeDocument/2006/relationships/tags" Target="../tags/tag14.xml"/><Relationship Id="rId2" Type="http://schemas.openxmlformats.org/officeDocument/2006/relationships/image" Target="../media/image23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6835" y="941705"/>
            <a:ext cx="6572885" cy="1548765"/>
          </a:xfrm>
        </p:spPr>
        <p:txBody>
          <a:bodyPr wrap="square"/>
          <a:lstStyle/>
          <a:p>
            <a:pPr>
              <a:lnSpc>
                <a:spcPct val="90000"/>
              </a:lnSpc>
            </a:pPr>
            <a:r>
              <a:rPr lang="en-US" altLang="zh-CN" sz="3200" dirty="0"/>
              <a:t>A Framework for Fine-Grained Synchronization of</a:t>
            </a:r>
            <a:endParaRPr lang="en-US" altLang="zh-CN" sz="3200" dirty="0"/>
          </a:p>
          <a:p>
            <a:pPr>
              <a:lnSpc>
                <a:spcPct val="90000"/>
              </a:lnSpc>
            </a:pPr>
            <a:r>
              <a:rPr lang="en-US" altLang="zh-CN" sz="3200" dirty="0"/>
              <a:t>Dependent GPU Kernels</a:t>
            </a:r>
            <a:endParaRPr lang="en-US" altLang="zh-CN" sz="32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741" y="3948000"/>
            <a:ext cx="1999615" cy="478155"/>
          </a:xfrm>
        </p:spPr>
        <p:txBody>
          <a:bodyPr/>
          <a:lstStyle/>
          <a:p>
            <a:r>
              <a:rPr lang="en-US" altLang="zh-CN" sz="2800" dirty="0" err="1"/>
              <a:t>Huang Ziyu</a:t>
            </a:r>
            <a:endParaRPr lang="en-US" altLang="zh-CN" sz="2800" dirty="0" err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96909" y="4549085"/>
            <a:ext cx="1451610" cy="368300"/>
          </a:xfrm>
        </p:spPr>
        <p:txBody>
          <a:bodyPr/>
          <a:lstStyle/>
          <a:p>
            <a:r>
              <a:rPr lang="en-US" altLang="zh-CN" sz="2000" dirty="0"/>
              <a:t>2023/12/26</a:t>
            </a:r>
            <a:endParaRPr lang="en-US" altLang="zh-CN" sz="2000" dirty="0"/>
          </a:p>
        </p:txBody>
      </p:sp>
      <p:pic>
        <p:nvPicPr>
          <p:cNvPr id="7" name="图片占位符 6" descr="Graph10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649720" y="2448560"/>
            <a:ext cx="4542790" cy="34759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5095" y="1122045"/>
            <a:ext cx="229933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Post方法：策略的post方法获取一个信号量，然后对该信号量调用post。在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右图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post方法首先执行__syncthreads以确保线程块的所有线程都计算了Tile并发出了存储指令，将计算出的Tile元素写入全局内存（第7行）。然后，该方法执行一个内存屏障，以确保所有对全局内存的写入对其他内核的线程都是可见的（第9行）。最后，该方法将信号量的值增加1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23480" y="15240"/>
            <a:ext cx="4407535" cy="6842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24430" y="1877060"/>
            <a:ext cx="5076190" cy="49809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5900" y="1122045"/>
            <a:ext cx="5602605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__device__ unsigned int count = 0;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__shared__ bool isLastBlockDone;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__global__ void sum(const float* array, unsigned int N,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volatile float* result)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// Each block sums a subset of the input array.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float partialSum = calculatePartialSum(array, N);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if (threadIdx.x == 0) {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isLastBlockDone = (value == (gridDim.x - 1));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// Synchronize to make sure that each thread reads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// the correct value of isLastBlockDone.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__syncthreads();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3280" y="1122045"/>
            <a:ext cx="609600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if (isLastBlockDone) {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// The last block sums the partial sums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// stored in result[0 .. gridDim.x-1]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float totalSum = calculateTotalSum(result);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if (threadIdx.x == 0) {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// Thread 0 of last block stores the total sum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// to global memory and resets the count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// varialble, so that the next kernel call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// works properly.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result[0] = totalSum;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count = 0;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}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}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7950" y="1071245"/>
            <a:ext cx="71570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Wait方法：策略的wait方法获取一个信号量，然后对该信号量调用wait_till。在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右图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wait_till函数使用线程块的第一个线程在一个while循环中读取信号量的值（第3行）。当第一个线程在信号量上等待时，线程块的所有其他线程在__syncthreads上等待（第4行）。当值变为预期值时，第一个线程到达__syncthreads，线程块的所有线程都从生产者Tile读取数据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这里可以考虑使用一个单独的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的共享内存来处理。因为反复询问全局内存可能是低效的。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23480" y="15240"/>
            <a:ext cx="4407535" cy="6842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62480" y="3745865"/>
            <a:ext cx="4949825" cy="31115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264414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Optimization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5435" y="1944370"/>
            <a:ext cx="71570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避免使用等待内核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等待内核是必需的，以确保生产者内核的所有线程块在消费者内核之前被调度到GPU上。然而，如果生产者和消费者内核的线程块可以在单个波次中被调度，我们可以避免调用等待内核。当两个内核的线程块总和小于或等于两个内核的最小占用率时，这个条件就满足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重新排序Tile加载和同步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：基于Tile的CUDA内核的一般工作流程是加载每个输入的Tile，然后对这些Tile执行操作。我们可以重新排序一个输入的Tile等待与另一个Tile的加载，以使一个Tile的等待与另一个输入的Tile的加载重叠。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此处比如说A*B*C，那么作为(A*B)*C，需要等A*B得到结果，但是这个等待的过程可以先加载C，而不是等到A*B发出semaphore之后再加载A*B的结果和C。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65100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Results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81075"/>
            <a:ext cx="10332720" cy="365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50760" y="3972560"/>
            <a:ext cx="4945380" cy="31546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7950" y="5227320"/>
            <a:ext cx="7157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attention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conv2D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resnet38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的推理场景下进行了测试，结果平均能够提升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左右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0816" y="2032114"/>
            <a:ext cx="5601335" cy="10763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8000" dirty="0"/>
              <a:t>Thank you!</a:t>
            </a:r>
            <a:endParaRPr lang="zh-CN" altLang="en-US" sz="8000" dirty="0"/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83134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Abstract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0" y="1216660"/>
            <a:ext cx="12192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机器学习(ML)模型包含高度并行的计算,如矩阵乘法、卷积、Dropout等。这些计算通常在图形处理单元(gpu)上执行,方法是将计算划分为独立的处理块(称为块)。由于tile的数量通常高于GPU的执行单元，因此tile以波的形式在所有执行单元上执行。然而,在最后一波中执行的贴图可能会对执行单元的利用不足,因为贴图并不总是执行单元的倍数。这种利用率不足可以通过在GPU上并发执行多个独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内核或者减小内核的尺寸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减少，但目前对于依赖内核是不可能的。在本文中,我们提出了cuSync,一个为依赖内核编写自定义细粒度同步策略以提高GPU利用率的框架。cuSync同步tile而不是内核,这允许执行多个依赖内核的tile。使用cuSync,我们在几行代码中表达了几个同步策略,并将GPT-3和ResNet-38的推理时间分别减少了 1.19倍和 1.16倍。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96640"/>
            <a:ext cx="6629400" cy="3261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4370" y="4877435"/>
            <a:ext cx="1421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传统方法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 descr="绘图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35" y="4263390"/>
            <a:ext cx="5561965" cy="209232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71894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Impulse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14985" y="2421255"/>
            <a:ext cx="102781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给定以下案例。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A*B--&gt;C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C*D--&gt;E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。假定尺寸为：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】。假设一波能够执行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的计算，一个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4*4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的尺寸，一个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执行一个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。如果按照中间图例的计算方式，分别进行计算第一个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和第二个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，那么每次都需要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，则都会空出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，硬件利用率为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。如果我们能够控制计算的顺序，使得优先计算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C00,C01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，那么与之依赖的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就可以在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wave2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中被执行，从而实现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的硬件利用率。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351020"/>
            <a:ext cx="9654540" cy="25069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71894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Impulse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14985" y="2421255"/>
            <a:ext cx="102781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给定以下案例。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A*B--&gt;C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C*D--&gt;E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。假定尺寸为：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】。假设一波能够执行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的计算，一个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4*4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的尺寸，一个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执行一个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。如果按照中间图例的计算方式，分别进行计算第一个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和第二个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，那么每次都需要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，则都会空出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，硬件利用率为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。如果我们能够控制计算的顺序，使得优先计算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C00,C01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，那么与之依赖的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就可以在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wave2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中被执行，从而实现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的硬件利用率。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4098290"/>
            <a:ext cx="9654540" cy="25069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13130" y="1935480"/>
            <a:ext cx="34588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 调用依赖内核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精细同步的第一步是消除内核间的流同步。cuSync通过在不同的CUDA流上调用内核来实现这一点。cuSync为每个内核关联一个CuStage对象。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右图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第20和21行为两个GeMM内核创建了一个生产者（producer）prod和一个消费者（consumer）cons阶段。这些内核在与各自阶段相关联的不同流上被调用。在此之前，代码在第23行声明了两个阶段之间的依赖关系，指定消费者的输入A依赖于生产者的输出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3140" y="7620"/>
            <a:ext cx="5149215" cy="68503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6545" y="1821815"/>
            <a:ext cx="51288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 阶段处理顺序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CUDA中，不同流的内核调度缺乏直接的顺序强制机制，可能导致消费者内核先于生产者内核执行，影响性能或造成死锁。为解决此问题，cuSync提供了强制内核调度顺序的机制。例如，在消费者阶段，通过调用等待内核（wait-kernel）来控制执行顺序。等待内核在消费者流中以单线程运行，通过全局内存中的信号量，使用繁忙等待的循环监控依赖内核的状态。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（这里会反复访问全局内存，是缓慢的，是否可以移到共享内存里？）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内核需调用stage.start()方法设置信号量。等待内核完成后，CUDA运行时才会调度相关联的内核，确保消费者内核不会在生产者内核至少一个线程块执行前启动。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3140" y="0"/>
            <a:ext cx="515493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6545" y="1821815"/>
            <a:ext cx="512889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Tile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处理顺序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CUDA运行时可以以任意顺序将线程块调度到SM（流式多处理器）上，这可能导致依赖内核中的不可预测等待时间。理想情况下，我们希望按照生产者内核生成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tile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的顺序来调度消费者内核的线程块。cuSync按以下方式强制执行此顺序。每个内核调用stage.tile()（第5行）来计算它接下来需要计算的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tile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在内部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，cuSync为每个阶段维护一个全局计数器，用以决定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tile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计算的顺序。在示例中，第20行和第21行的模板参数RowMajor确保了两个内核以行主序的方式生成瓦片，这独立于CUDA运行时如何调度线程块。cuSync还支持其他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tile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顺序，如列主序和跳跃行主序。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3140" y="0"/>
            <a:ext cx="515493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6545" y="1129665"/>
            <a:ext cx="51936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RowSync：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很显然第二个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所依赖的是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的每个整行，如果以每个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的完成为粒度设置信号量则会耽误太多的通信时间。如右图所示，对一整行设置信号量，使用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wait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函数进行计算控制。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56535"/>
            <a:ext cx="7287260" cy="4101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23480" y="15240"/>
            <a:ext cx="4407535" cy="68427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289685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Detail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45260" y="1398905"/>
            <a:ext cx="63969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StridedSync：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下图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展示了GPT-3自注意力（Self-Attention）中三个内核之间Tile的依赖关系。第一个GeMM的结果X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QKV，沿着列被等分为三个矩阵：XQ、XK和XV。点积内核执行XQ、XK和XV的点积，并对点积输出执行softmax，以返回矩阵XDot。因此，XDot的第i列Tile依赖于XQ、XK和XV的第i列Tile。此外，XW12的每个行Tile依赖于计算相同行的XDot的所有Tile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8860" y="4046220"/>
            <a:ext cx="7322185" cy="28117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COMMONDATA" val="eyJoZGlkIjoiNTk3NjM4ZWQ1NjY4ODNjMTEyYjc3YmNhYzUxYTVkNjIifQ=="/>
  <p:tag name="KSO_WPP_MARK_KEY" val="a5cf1ba0-caf5-4bf3-a26e-5336cfc84755"/>
  <p:tag name="commondata" val="eyJoZGlkIjoiODIxOWRhYmZlOGQzNTgzYTg3MjRhYmZjMTVlOTM3Mj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3959</Words>
  <Application>WPS 演示</Application>
  <PresentationFormat>宽屏</PresentationFormat>
  <Paragraphs>109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Arial Unicode MS</vt:lpstr>
      <vt:lpstr>等线</vt:lpstr>
      <vt:lpstr>Calibri</vt:lpstr>
      <vt:lpstr>Office Theme</vt:lpstr>
      <vt:lpstr>自定义设计方案</vt:lpstr>
      <vt:lpstr>PowerPoint 演示文稿</vt:lpstr>
      <vt:lpstr>Abstract</vt:lpstr>
      <vt:lpstr>Impulse</vt:lpstr>
      <vt:lpstr>Impulse</vt:lpstr>
      <vt:lpstr>Detail</vt:lpstr>
      <vt:lpstr>Detail</vt:lpstr>
      <vt:lpstr>Detail</vt:lpstr>
      <vt:lpstr>Detail</vt:lpstr>
      <vt:lpstr>Detail</vt:lpstr>
      <vt:lpstr>Detail</vt:lpstr>
      <vt:lpstr>Detail</vt:lpstr>
      <vt:lpstr>Detail</vt:lpstr>
      <vt:lpstr>Optimization</vt:lpstr>
      <vt:lpstr>Results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937</cp:revision>
  <dcterms:created xsi:type="dcterms:W3CDTF">2019-07-25T02:40:00Z</dcterms:created>
  <dcterms:modified xsi:type="dcterms:W3CDTF">2023-12-31T11:38:39Z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2052-12.1.0.16120</vt:lpwstr>
  </property>
</Properties>
</file>